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8" r:id="rId14"/>
    <p:sldId id="269" r:id="rId15"/>
    <p:sldId id="270" r:id="rId16"/>
    <p:sldId id="271" r:id="rId17"/>
    <p:sldId id="272" r:id="rId18"/>
    <p:sldId id="273" r:id="rId19"/>
  </p:sldIdLst>
  <p:sldSz cx="12960350" cy="7559675"/>
  <p:notesSz cx="6864350" cy="9996488"/>
  <p:defaultTextStyle>
    <a:defPPr>
      <a:defRPr lang="en-US"/>
    </a:defPPr>
    <a:lvl1pPr marL="0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1pPr>
    <a:lvl2pPr marL="492450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2pPr>
    <a:lvl3pPr marL="984900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3pPr>
    <a:lvl4pPr marL="1477350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4pPr>
    <a:lvl5pPr marL="1969800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5pPr>
    <a:lvl6pPr marL="2462251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6pPr>
    <a:lvl7pPr marL="2954701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7pPr>
    <a:lvl8pPr marL="3447151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8pPr>
    <a:lvl9pPr marL="3939601" algn="l" defTabSz="984900" rtl="0" eaLnBrk="1" latinLnBrk="0" hangingPunct="1">
      <a:defRPr sz="19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256D"/>
    <a:srgbClr val="116169"/>
    <a:srgbClr val="156E7D"/>
    <a:srgbClr val="115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8" y="-1912"/>
      </p:cViewPr>
      <p:guideLst>
        <p:guide orient="horz" pos="2381"/>
        <p:guide pos="408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5" d="100"/>
          <a:sy n="45" d="100"/>
        </p:scale>
        <p:origin x="2322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A6E7DEEC-6E4B-4042-B0CC-09382F22E8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449407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E26E6772-9935-4446-83CE-1B7F4108C9CA}" type="datetimeFigureOut">
              <a:rPr lang="en-AU" smtClean="0"/>
              <a:t>22/09/16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9750" y="1249363"/>
            <a:ext cx="578485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35" y="4810810"/>
            <a:ext cx="5491480" cy="3936117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C89E3F63-CC91-42DC-99A9-C35F6B84286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75433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1pPr>
    <a:lvl2pPr marL="492450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2pPr>
    <a:lvl3pPr marL="984900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3pPr>
    <a:lvl4pPr marL="1477350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4pPr>
    <a:lvl5pPr marL="1969800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5pPr>
    <a:lvl6pPr marL="2462251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6pPr>
    <a:lvl7pPr marL="2954701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7pPr>
    <a:lvl8pPr marL="3447151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8pPr>
    <a:lvl9pPr marL="3939601" algn="l" defTabSz="984900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9750" y="1249363"/>
            <a:ext cx="5784850" cy="3373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E3F63-CC91-42DC-99A9-C35F6B842860}" type="slidenum">
              <a:rPr lang="en-AU" smtClean="0"/>
              <a:t>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9000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9E3F63-CC91-42DC-99A9-C35F6B84286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193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8725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10839" y="280915"/>
            <a:ext cx="8035417" cy="4299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8" name="Rectangle 7"/>
          <p:cNvSpPr/>
          <p:nvPr/>
        </p:nvSpPr>
        <p:spPr>
          <a:xfrm>
            <a:off x="381185" y="295738"/>
            <a:ext cx="259207" cy="42845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0839" y="1235102"/>
            <a:ext cx="7737329" cy="115598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1007943" rtl="0" eaLnBrk="1" latinLnBrk="0" hangingPunct="1">
              <a:spcBef>
                <a:spcPct val="0"/>
              </a:spcBef>
              <a:buNone/>
              <a:defRPr sz="507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0839" y="4784245"/>
            <a:ext cx="8035417" cy="169691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1007943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76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62043" y="7006699"/>
            <a:ext cx="6713461" cy="402483"/>
          </a:xfrm>
        </p:spPr>
        <p:txBody>
          <a:bodyPr vert="horz" lIns="91440" tIns="45720" rIns="91440" bIns="45720" rtlCol="0" anchor="ctr"/>
          <a:lstStyle>
            <a:lvl1pPr marL="0" algn="l" defTabSz="1007943" rtl="0" eaLnBrk="1" latinLnBrk="0" hangingPunct="1">
              <a:defRPr sz="1213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02434" y="7006699"/>
            <a:ext cx="972026" cy="402483"/>
          </a:xfrm>
        </p:spPr>
        <p:txBody>
          <a:bodyPr vert="horz" lIns="91440" tIns="45720" rIns="91440" bIns="45720" rtlCol="0" anchor="ctr"/>
          <a:lstStyle>
            <a:lvl1pPr marL="0" algn="r" defTabSz="1007943" rtl="0" eaLnBrk="1" latinLnBrk="0" hangingPunct="1">
              <a:defRPr sz="1213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328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1007957"/>
            <a:ext cx="10476284" cy="12599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69764" y="2441145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69764" y="4657250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48017" y="2441145"/>
            <a:ext cx="5054537" cy="4311815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030884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1007957"/>
            <a:ext cx="10476284" cy="12599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69764" y="2441145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69764" y="4657250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648017" y="2441145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48017" y="4657250"/>
            <a:ext cx="5054537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6738707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A1DD1C74-2070-4D1D-A9EE-11F172B6619D}" type="datetime1">
              <a:rPr lang="en-AU" smtClean="0"/>
              <a:t>22/09/16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0206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549960" y="295738"/>
            <a:ext cx="1017769" cy="624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67D55BE9-B883-412C-B8B4-77DBD0865990}" type="datetime1">
              <a:rPr lang="en-AU" smtClean="0"/>
              <a:t>22/09/16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2446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49960" y="295738"/>
            <a:ext cx="1017769" cy="624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6" y="1096894"/>
            <a:ext cx="5054537" cy="1141363"/>
          </a:xfrm>
        </p:spPr>
        <p:txBody>
          <a:bodyPr anchor="b"/>
          <a:lstStyle>
            <a:lvl1pPr algn="l">
              <a:defRPr sz="3086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9547" y="1091954"/>
            <a:ext cx="5054537" cy="5661007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016" y="2267903"/>
            <a:ext cx="5054537" cy="4031828"/>
          </a:xfrm>
        </p:spPr>
        <p:txBody>
          <a:bodyPr>
            <a:normAutofit/>
          </a:bodyPr>
          <a:lstStyle>
            <a:lvl1pPr marL="0" indent="0"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E3BBD367-BAEF-4B14-AC0C-8ED4A462CA76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514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27945" y="295738"/>
            <a:ext cx="5832158" cy="624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6" y="1096894"/>
            <a:ext cx="5054537" cy="1141363"/>
          </a:xfrm>
        </p:spPr>
        <p:txBody>
          <a:bodyPr anchor="b"/>
          <a:lstStyle>
            <a:lvl1pPr algn="l">
              <a:defRPr sz="3086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016" y="2267903"/>
            <a:ext cx="5054537" cy="4031828"/>
          </a:xfrm>
        </p:spPr>
        <p:txBody>
          <a:bodyPr>
            <a:normAutofit/>
          </a:bodyPr>
          <a:lstStyle>
            <a:lvl1pPr marL="0" indent="0"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713" y="6750592"/>
            <a:ext cx="2484067" cy="40248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12801AB-4113-411B-A70B-71C38A661F3C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7772" y="7006699"/>
            <a:ext cx="5476383" cy="402483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747004" y="1091953"/>
            <a:ext cx="5806237" cy="6185985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676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228777" y="295738"/>
            <a:ext cx="2323703" cy="4011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68" y="4703798"/>
            <a:ext cx="9180248" cy="624724"/>
          </a:xfrm>
        </p:spPr>
        <p:txBody>
          <a:bodyPr anchor="b"/>
          <a:lstStyle>
            <a:lvl1pPr algn="l">
              <a:defRPr sz="3086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2509" y="295738"/>
            <a:ext cx="9720263" cy="4011668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68" y="5336242"/>
            <a:ext cx="9177997" cy="143771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4196737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30901" y="295738"/>
            <a:ext cx="1021579" cy="4011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68" y="4703798"/>
            <a:ext cx="9180248" cy="624724"/>
          </a:xfrm>
        </p:spPr>
        <p:txBody>
          <a:bodyPr anchor="b"/>
          <a:lstStyle>
            <a:lvl1pPr algn="l">
              <a:defRPr sz="3086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2509" y="295738"/>
            <a:ext cx="4261617" cy="4011668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68" y="5336242"/>
            <a:ext cx="9177997" cy="143771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4752128" y="295738"/>
            <a:ext cx="6664415" cy="1957342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52128" y="2350064"/>
            <a:ext cx="3266008" cy="1957342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150535" y="2350064"/>
            <a:ext cx="3266008" cy="1957342"/>
          </a:xfrm>
        </p:spPr>
        <p:txBody>
          <a:bodyPr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5009841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222159" y="295738"/>
            <a:ext cx="2332863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7E250D19-659E-426F-B810-30F26AA94C68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8836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549960" y="295738"/>
            <a:ext cx="1017769" cy="624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2288" y="1141364"/>
            <a:ext cx="1874170" cy="5611597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8018" y="1141364"/>
            <a:ext cx="8532230" cy="563259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3AEC0700-2294-49CE-BBBC-249F40BD6B76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4852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222159" y="295738"/>
            <a:ext cx="2332863" cy="1814322"/>
          </a:xfrm>
          <a:prstGeom prst="rect">
            <a:avLst/>
          </a:prstGeom>
          <a:solidFill>
            <a:srgbClr val="872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113" y="295738"/>
            <a:ext cx="9224720" cy="1259946"/>
          </a:xfr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  <a:latin typeface="Microsoft Sans Serif" pitchFamily="34" charset="0"/>
                <a:cs typeface="Microsoft Sans Serif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aseline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  <a:lvl2pPr>
              <a:buClr>
                <a:schemeClr val="accent1"/>
              </a:buClr>
              <a:defRPr sz="2205" baseline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2pPr>
            <a:lvl3pPr>
              <a:defRPr baseline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3pPr>
            <a:lvl4pPr>
              <a:buClr>
                <a:schemeClr val="accent1"/>
              </a:buClr>
              <a:defRPr baseline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4pPr>
            <a:lvl5pPr>
              <a:buClr>
                <a:schemeClr val="accent1"/>
              </a:buClr>
              <a:defRPr baseline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920954"/>
            <a:ext cx="12960350" cy="638721"/>
          </a:xfrm>
          <a:solidFill>
            <a:srgbClr val="87256D"/>
          </a:solidFill>
        </p:spPr>
        <p:txBody>
          <a:bodyPr/>
          <a:lstStyle>
            <a:lvl1pPr>
              <a:defRPr>
                <a:solidFill>
                  <a:srgbClr val="87256D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89164" y="7121895"/>
            <a:ext cx="717902" cy="402483"/>
          </a:xfrm>
        </p:spPr>
        <p:txBody>
          <a:bodyPr/>
          <a:lstStyle>
            <a:lvl1pPr>
              <a:defRPr sz="200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Microsoft Sans Serif" pitchFamily="34" charset="0"/>
                <a:cs typeface="Microsoft Sans Serif" pitchFamily="34" charset="0"/>
              </a:defRPr>
            </a:lvl1pPr>
          </a:lstStyle>
          <a:p>
            <a:fld id="{C4C13BD3-EC99-4F3C-B2DE-76BD363399A2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278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7063" y="295738"/>
            <a:ext cx="8035417" cy="28222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6122" y="4598802"/>
            <a:ext cx="7735842" cy="1196949"/>
          </a:xfrm>
        </p:spPr>
        <p:txBody>
          <a:bodyPr>
            <a:normAutofit/>
          </a:bodyPr>
          <a:lstStyle>
            <a:lvl1pPr>
              <a:defRPr sz="507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124" y="5795750"/>
            <a:ext cx="7735841" cy="681853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764">
                <a:solidFill>
                  <a:schemeClr val="tx2"/>
                </a:solidFill>
              </a:defRPr>
            </a:lvl1pPr>
            <a:lvl2pPr marL="503972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44126" y="429865"/>
            <a:ext cx="7795269" cy="402483"/>
          </a:xfrm>
          <a:prstGeom prst="rect">
            <a:avLst/>
          </a:prstGeom>
        </p:spPr>
        <p:txBody>
          <a:bodyPr/>
          <a:lstStyle>
            <a:lvl1pPr>
              <a:defRPr sz="2425" b="0" baseline="0">
                <a:solidFill>
                  <a:schemeClr val="bg1"/>
                </a:solidFill>
              </a:defRPr>
            </a:lvl1pPr>
          </a:lstStyle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55182" y="7006699"/>
            <a:ext cx="6709946" cy="402483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15140" y="7006699"/>
            <a:ext cx="972026" cy="402483"/>
          </a:xfrm>
        </p:spPr>
        <p:txBody>
          <a:bodyPr vert="horz" lIns="91440" tIns="45720" rIns="91440" bIns="45720" rtlCol="0" anchor="ctr"/>
          <a:lstStyle>
            <a:lvl1pPr marL="0" algn="r" defTabSz="1007943" rtl="0" eaLnBrk="1" latinLnBrk="0" hangingPunct="1">
              <a:defRPr sz="1213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36123" y="3172100"/>
            <a:ext cx="8003650" cy="141113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381185" y="295738"/>
            <a:ext cx="259207" cy="42845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</p:spTree>
    <p:extLst>
      <p:ext uri="{BB962C8B-B14F-4D97-AF65-F5344CB8AC3E}">
        <p14:creationId xmlns:p14="http://schemas.microsoft.com/office/powerpoint/2010/main" val="24423760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2510" y="295738"/>
            <a:ext cx="2332863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613" y="1007957"/>
            <a:ext cx="9224720" cy="12599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7613" y="2435896"/>
            <a:ext cx="9224720" cy="431706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2215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7612" y="7006699"/>
            <a:ext cx="6983128" cy="402483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130" y="397954"/>
            <a:ext cx="717902" cy="402483"/>
          </a:xfrm>
        </p:spPr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82510" y="2178965"/>
            <a:ext cx="2332863" cy="5099075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1743249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97238" y="295738"/>
            <a:ext cx="1557783" cy="69996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086" y="3779837"/>
            <a:ext cx="7039247" cy="1541581"/>
          </a:xfrm>
        </p:spPr>
        <p:txBody>
          <a:bodyPr anchor="b" anchorCtr="0"/>
          <a:lstStyle>
            <a:lvl1pPr algn="r">
              <a:defRPr sz="507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086" y="5318023"/>
            <a:ext cx="7039247" cy="1455937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764">
                <a:solidFill>
                  <a:schemeClr val="tx2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84213" y="7006699"/>
            <a:ext cx="2299827" cy="402483"/>
          </a:xfrm>
          <a:prstGeom prst="rect">
            <a:avLst/>
          </a:prstGeom>
        </p:spPr>
        <p:txBody>
          <a:bodyPr/>
          <a:lstStyle/>
          <a:p>
            <a:fld id="{35A42AB2-CCA8-42EA-88B7-27BC7D1A8294}" type="datetime1">
              <a:rPr lang="en-AU" smtClean="0"/>
              <a:t>22/09/16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772" y="7006699"/>
            <a:ext cx="7528438" cy="402483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430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2510" y="5262127"/>
            <a:ext cx="4212114" cy="2033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085" y="3779838"/>
            <a:ext cx="7039247" cy="1541581"/>
          </a:xfrm>
        </p:spPr>
        <p:txBody>
          <a:bodyPr anchor="b" anchorCtr="0"/>
          <a:lstStyle>
            <a:lvl1pPr algn="r">
              <a:defRPr sz="507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73085" y="5318023"/>
            <a:ext cx="7039247" cy="1455937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764">
                <a:solidFill>
                  <a:schemeClr val="tx2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794" y="6729594"/>
            <a:ext cx="717902" cy="402483"/>
          </a:xfrm>
        </p:spPr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82509" y="295738"/>
            <a:ext cx="4212114" cy="489279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64747137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1007957"/>
            <a:ext cx="10476284" cy="12599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17" y="2441145"/>
            <a:ext cx="5054537" cy="4311815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69764" y="2441145"/>
            <a:ext cx="5054537" cy="4311815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0D5787C7-A00C-44CB-96BE-D686F89990EC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659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6" y="1007957"/>
            <a:ext cx="104719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017" y="2264300"/>
            <a:ext cx="5054537" cy="705219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205" b="1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17" y="2964578"/>
            <a:ext cx="5054537" cy="378838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65442" y="2264300"/>
            <a:ext cx="5054537" cy="705219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205" b="1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65442" y="2964578"/>
            <a:ext cx="5054537" cy="378838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AF1B155D-BF99-44E2-AA3C-CE4532CB1CAA}" type="datetime1">
              <a:rPr lang="en-AU" smtClean="0"/>
              <a:t>22/09/16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365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49960" y="295738"/>
            <a:ext cx="1017769" cy="1814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13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1007957"/>
            <a:ext cx="10476284" cy="12599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17" y="2441145"/>
            <a:ext cx="10483034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3099" y="7006699"/>
            <a:ext cx="2484067" cy="402483"/>
          </a:xfrm>
          <a:prstGeom prst="rect">
            <a:avLst/>
          </a:prstGeom>
        </p:spPr>
        <p:txBody>
          <a:bodyPr/>
          <a:lstStyle/>
          <a:p>
            <a:fld id="{B67002BD-E4DA-4050-85EB-42E504DC7755}" type="datetime1">
              <a:rPr lang="en-AU" smtClean="0"/>
              <a:t>22/09/16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48017" y="4657250"/>
            <a:ext cx="10483034" cy="211670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984"/>
            </a:lvl2pPr>
            <a:lvl3pPr>
              <a:defRPr sz="1984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763156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8017" y="1007957"/>
            <a:ext cx="9224720" cy="125994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017" y="2435896"/>
            <a:ext cx="9224720" cy="4317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772" y="7006699"/>
            <a:ext cx="851423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3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61384" y="7006699"/>
            <a:ext cx="71790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25" b="1">
                <a:solidFill>
                  <a:schemeClr val="bg1"/>
                </a:solidFill>
              </a:defRPr>
            </a:lvl1pPr>
          </a:lstStyle>
          <a:p>
            <a:fld id="{C4C13BD3-EC99-4F3C-B2DE-76BD36339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89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hf hdr="0" dt="0"/>
  <p:txStyles>
    <p:titleStyle>
      <a:lvl1pPr algn="l" defTabSz="1007943" rtl="0" eaLnBrk="1" latinLnBrk="0" hangingPunct="1">
        <a:spcBef>
          <a:spcPct val="0"/>
        </a:spcBef>
        <a:buNone/>
        <a:defRPr sz="3968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spcBef>
          <a:spcPts val="1984"/>
        </a:spcBef>
        <a:buClr>
          <a:schemeClr val="accent1"/>
        </a:buClr>
        <a:buSzPct val="100000"/>
        <a:buFont typeface="Wingdings 2" pitchFamily="18" charset="2"/>
        <a:buChar char="¡"/>
        <a:defRPr sz="2205" kern="1200">
          <a:solidFill>
            <a:schemeClr val="tx2"/>
          </a:solidFill>
          <a:latin typeface="+mn-lt"/>
          <a:ea typeface="+mn-ea"/>
          <a:cs typeface="+mn-cs"/>
        </a:defRPr>
      </a:lvl1pPr>
      <a:lvl2pPr marL="503972" indent="-251986" algn="l" defTabSz="1007943" rtl="0" eaLnBrk="1" latinLnBrk="0" hangingPunct="1">
        <a:spcBef>
          <a:spcPts val="661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984" kern="1200">
          <a:solidFill>
            <a:schemeClr val="tx2"/>
          </a:solidFill>
          <a:latin typeface="+mn-lt"/>
          <a:ea typeface="+mn-ea"/>
          <a:cs typeface="+mn-cs"/>
        </a:defRPr>
      </a:lvl2pPr>
      <a:lvl3pPr marL="755957" indent="-251986" algn="l" defTabSz="1007943" rtl="0" eaLnBrk="1" latinLnBrk="0" hangingPunct="1">
        <a:spcBef>
          <a:spcPts val="661"/>
        </a:spcBef>
        <a:buClr>
          <a:schemeClr val="accent1"/>
        </a:buClr>
        <a:buSzPct val="100000"/>
        <a:buFont typeface="Wingdings 2" pitchFamily="18" charset="2"/>
        <a:buChar char="¡"/>
        <a:defRPr sz="1984" kern="1200">
          <a:solidFill>
            <a:schemeClr val="tx2"/>
          </a:solidFill>
          <a:latin typeface="+mn-lt"/>
          <a:ea typeface="+mn-ea"/>
          <a:cs typeface="+mn-cs"/>
        </a:defRPr>
      </a:lvl3pPr>
      <a:lvl4pPr marL="1007943" indent="-251986" algn="l" defTabSz="1007943" rtl="0" eaLnBrk="1" latinLnBrk="0" hangingPunct="1">
        <a:spcBef>
          <a:spcPts val="661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984" kern="1200">
          <a:solidFill>
            <a:schemeClr val="tx2"/>
          </a:solidFill>
          <a:latin typeface="+mn-lt"/>
          <a:ea typeface="+mn-ea"/>
          <a:cs typeface="+mn-cs"/>
        </a:defRPr>
      </a:lvl4pPr>
      <a:lvl5pPr marL="1259929" indent="-251986" algn="l" defTabSz="1007943" rtl="0" eaLnBrk="1" latinLnBrk="0" hangingPunct="1">
        <a:spcBef>
          <a:spcPts val="661"/>
        </a:spcBef>
        <a:buClr>
          <a:schemeClr val="accent1"/>
        </a:buClr>
        <a:buSzPct val="100000"/>
        <a:buFont typeface="Wingdings 2" pitchFamily="18" charset="2"/>
        <a:buChar char="¡"/>
        <a:defRPr sz="1984" kern="1200">
          <a:solidFill>
            <a:schemeClr val="tx2"/>
          </a:solidFill>
          <a:latin typeface="+mn-lt"/>
          <a:ea typeface="+mn-ea"/>
          <a:cs typeface="+mn-cs"/>
        </a:defRPr>
      </a:lvl5pPr>
      <a:lvl6pPr marL="1518914" indent="-251986" algn="l" defTabSz="1007943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984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767400" indent="-251986" algn="l" defTabSz="1007943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984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017637" indent="-251986" algn="l" defTabSz="1007943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984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267872" indent="-251986" algn="l" defTabSz="1007943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984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3670" y="1947295"/>
            <a:ext cx="9981438" cy="1155980"/>
          </a:xfrm>
        </p:spPr>
        <p:txBody>
          <a:bodyPr>
            <a:normAutofit fontScale="90000"/>
          </a:bodyPr>
          <a:lstStyle/>
          <a:p>
            <a:r>
              <a:rPr lang="en-AU" sz="4400" b="1" dirty="0" smtClean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en-AU" sz="4400" b="1" dirty="0" smtClean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n-AU" sz="4400" b="1" dirty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en-AU" sz="4400" b="1" dirty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n-AU" sz="6000" b="1" dirty="0" smtClean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‘Unlocking the Potential’</a:t>
            </a:r>
            <a:r>
              <a:rPr lang="en-AU" sz="4000" dirty="0"/>
              <a:t/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1537" y="6718852"/>
            <a:ext cx="7802020" cy="654229"/>
          </a:xfrm>
        </p:spPr>
        <p:txBody>
          <a:bodyPr/>
          <a:lstStyle/>
          <a:p>
            <a:pPr algn="r"/>
            <a:r>
              <a:rPr lang="en-AU" sz="1800" dirty="0" smtClean="0">
                <a:solidFill>
                  <a:schemeClr val="bg1"/>
                </a:solidFill>
              </a:rPr>
              <a:t>September 7</a:t>
            </a:r>
            <a:r>
              <a:rPr lang="en-AU" sz="1800" baseline="30000" dirty="0" smtClean="0">
                <a:solidFill>
                  <a:schemeClr val="bg1"/>
                </a:solidFill>
              </a:rPr>
              <a:t>th</a:t>
            </a:r>
            <a:r>
              <a:rPr lang="en-AU" sz="1800" dirty="0" smtClean="0">
                <a:solidFill>
                  <a:schemeClr val="bg1"/>
                </a:solidFill>
              </a:rPr>
              <a:t> 2016</a:t>
            </a:r>
            <a:endParaRPr lang="en-AU" sz="1800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493556" y="7159565"/>
            <a:ext cx="466794" cy="400110"/>
          </a:xfrm>
          <a:prstGeom prst="rect">
            <a:avLst/>
          </a:prstGeom>
          <a:solidFill>
            <a:srgbClr val="99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halkduster" charset="0"/>
                <a:ea typeface="Cambria" panose="02040503050406030204" pitchFamily="18" charset="0"/>
                <a:cs typeface="Times New Roman" panose="02020603050405020304" pitchFamily="18" charset="0"/>
              </a:rPr>
              <a:t>    </a:t>
            </a:r>
            <a:endParaRPr kumimoji="0" lang="en-AU" altLang="en-US" sz="11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28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/>
              <a:t>I</a:t>
            </a:r>
            <a:r>
              <a:rPr lang="en-AU" dirty="0" smtClean="0"/>
              <a:t>ncremental </a:t>
            </a:r>
            <a:r>
              <a:rPr lang="en-AU" dirty="0"/>
              <a:t>A</a:t>
            </a:r>
            <a:r>
              <a:rPr lang="en-AU" dirty="0" smtClean="0"/>
              <a:t>pproach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16" y="2435896"/>
            <a:ext cx="10304905" cy="4317065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AU" sz="3827" dirty="0" smtClean="0">
                <a:solidFill>
                  <a:schemeClr val="accent1">
                    <a:lumMod val="50000"/>
                  </a:schemeClr>
                </a:solidFill>
              </a:rPr>
              <a:t>Work Exposure</a:t>
            </a:r>
          </a:p>
          <a:p>
            <a:pPr marL="2509838" indent="-1257300">
              <a:spcBef>
                <a:spcPts val="1200"/>
              </a:spcBef>
              <a:buNone/>
            </a:pPr>
            <a:endParaRPr lang="en-AU" sz="3827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509838" indent="93663">
              <a:spcBef>
                <a:spcPts val="1200"/>
              </a:spcBef>
              <a:buNone/>
            </a:pPr>
            <a:r>
              <a:rPr lang="en-AU" sz="3827" dirty="0" smtClean="0">
                <a:solidFill>
                  <a:schemeClr val="accent1">
                    <a:lumMod val="50000"/>
                  </a:schemeClr>
                </a:solidFill>
              </a:rPr>
              <a:t>Work Exploration</a:t>
            </a:r>
          </a:p>
          <a:p>
            <a:pPr marL="2509838" indent="630238">
              <a:spcBef>
                <a:spcPts val="1200"/>
              </a:spcBef>
              <a:buNone/>
            </a:pPr>
            <a:endParaRPr lang="en-AU" sz="3827" dirty="0">
              <a:solidFill>
                <a:schemeClr val="accent1">
                  <a:lumMod val="50000"/>
                </a:schemeClr>
              </a:solidFill>
            </a:endParaRPr>
          </a:p>
          <a:p>
            <a:pPr marL="2509838" indent="0">
              <a:spcBef>
                <a:spcPts val="1200"/>
              </a:spcBef>
              <a:buNone/>
            </a:pPr>
            <a:r>
              <a:rPr lang="en-AU" sz="3827" dirty="0">
                <a:solidFill>
                  <a:schemeClr val="accent1">
                    <a:lumMod val="50000"/>
                  </a:schemeClr>
                </a:solidFill>
              </a:rPr>
              <a:t>			</a:t>
            </a:r>
            <a:r>
              <a:rPr lang="en-AU" sz="3827" dirty="0" smtClean="0">
                <a:solidFill>
                  <a:schemeClr val="accent1">
                    <a:lumMod val="50000"/>
                  </a:schemeClr>
                </a:solidFill>
              </a:rPr>
              <a:t>Work </a:t>
            </a:r>
            <a:r>
              <a:rPr lang="en-AU" sz="3827" dirty="0">
                <a:solidFill>
                  <a:schemeClr val="accent1">
                    <a:lumMod val="50000"/>
                  </a:schemeClr>
                </a:solidFill>
              </a:rPr>
              <a:t>Experience</a:t>
            </a:r>
          </a:p>
          <a:p>
            <a:pPr marL="0" indent="0">
              <a:buNone/>
            </a:pPr>
            <a:endParaRPr lang="en-AU" sz="3827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88742" y="7039072"/>
            <a:ext cx="2916079" cy="402483"/>
          </a:xfrm>
        </p:spPr>
        <p:txBody>
          <a:bodyPr/>
          <a:lstStyle/>
          <a:p>
            <a:r>
              <a:rPr lang="en-AU" dirty="0" smtClean="0"/>
              <a:t>9</a:t>
            </a:r>
            <a:endParaRPr lang="en-AU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007368" y="3118835"/>
            <a:ext cx="743536" cy="679378"/>
          </a:xfrm>
          <a:prstGeom prst="straightConnector1">
            <a:avLst/>
          </a:prstGeom>
          <a:ln w="76200">
            <a:solidFill>
              <a:srgbClr val="8725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77214" y="4594428"/>
            <a:ext cx="783221" cy="693189"/>
          </a:xfrm>
          <a:prstGeom prst="straightConnector1">
            <a:avLst/>
          </a:prstGeom>
          <a:ln w="76200">
            <a:solidFill>
              <a:srgbClr val="8725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99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100876"/>
            <a:ext cx="2916079" cy="402483"/>
          </a:xfrm>
        </p:spPr>
        <p:txBody>
          <a:bodyPr/>
          <a:lstStyle/>
          <a:p>
            <a:r>
              <a:rPr lang="en-AU" dirty="0" smtClean="0"/>
              <a:t>10</a:t>
            </a:r>
            <a:endParaRPr lang="en-AU" dirty="0"/>
          </a:p>
        </p:txBody>
      </p:sp>
      <p:pic>
        <p:nvPicPr>
          <p:cNvPr id="6" name="Content Placeholder 3" descr="Cow bells 1192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3995"/>
          <a:stretch>
            <a:fillRect/>
          </a:stretch>
        </p:blipFill>
        <p:spPr>
          <a:xfrm>
            <a:off x="0" y="-133968"/>
            <a:ext cx="12960350" cy="7193081"/>
          </a:xfrm>
        </p:spPr>
      </p:pic>
    </p:spTree>
    <p:extLst>
      <p:ext uri="{BB962C8B-B14F-4D97-AF65-F5344CB8AC3E}">
        <p14:creationId xmlns:p14="http://schemas.microsoft.com/office/powerpoint/2010/main" val="3027997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913" y="724448"/>
            <a:ext cx="8342138" cy="1104352"/>
          </a:xfrm>
        </p:spPr>
        <p:txBody>
          <a:bodyPr/>
          <a:lstStyle/>
          <a:p>
            <a:r>
              <a:rPr lang="en-US" sz="4850" dirty="0">
                <a:latin typeface="Microsoft Sans Serif" pitchFamily="34" charset="0"/>
                <a:cs typeface="Microsoft Sans Serif" pitchFamily="34" charset="0"/>
              </a:rPr>
              <a:t>Switzerland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8553" y="2690757"/>
            <a:ext cx="6373843" cy="38346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3086" dirty="0"/>
          </a:p>
          <a:p>
            <a:pPr marL="266700" lvl="1" indent="-266700">
              <a:lnSpc>
                <a:spcPts val="3840"/>
              </a:lnSpc>
              <a:spcBef>
                <a:spcPts val="0"/>
              </a:spcBef>
              <a:spcAft>
                <a:spcPts val="661"/>
              </a:spcAft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Apprenticeships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	  </a:t>
            </a:r>
          </a:p>
          <a:p>
            <a:pPr marL="266700" lvl="1" indent="-266700">
              <a:lnSpc>
                <a:spcPts val="3840"/>
              </a:lnSpc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Completion</a:t>
            </a:r>
          </a:p>
          <a:p>
            <a:pPr marL="0" lvl="1" indent="0">
              <a:lnSpc>
                <a:spcPts val="3840"/>
              </a:lnSpc>
              <a:buNone/>
            </a:pPr>
            <a:endParaRPr lang="en-US" sz="3200" dirty="0" smtClean="0">
              <a:solidFill>
                <a:schemeClr val="accent2">
                  <a:lumMod val="50000"/>
                </a:schemeClr>
              </a:solidFill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66700" lvl="1" indent="-266700">
              <a:lnSpc>
                <a:spcPts val="3840"/>
              </a:lnSpc>
            </a:pPr>
            <a:r>
              <a:rPr lang="en-AU" sz="3200" dirty="0">
                <a:solidFill>
                  <a:schemeClr val="accent2">
                    <a:lumMod val="5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Lowest Youth Unemployment </a:t>
            </a:r>
            <a:r>
              <a:rPr lang="en-AU" sz="3200" dirty="0" smtClean="0">
                <a:solidFill>
                  <a:schemeClr val="accent2">
                    <a:lumMod val="5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Ratio</a:t>
            </a:r>
          </a:p>
          <a:p>
            <a:pPr marL="266700" lvl="1" indent="-266700">
              <a:lnSpc>
                <a:spcPts val="3840"/>
              </a:lnSpc>
            </a:pPr>
            <a:r>
              <a:rPr lang="en-AU" sz="3200" dirty="0">
                <a:solidFill>
                  <a:schemeClr val="accent2">
                    <a:lumMod val="50000"/>
                  </a:schemeClr>
                </a:solidFill>
              </a:rPr>
              <a:t>12-16 year </a:t>
            </a:r>
            <a:r>
              <a:rPr lang="en-AU" sz="3200" dirty="0" smtClean="0">
                <a:solidFill>
                  <a:schemeClr val="accent2">
                    <a:lumMod val="50000"/>
                  </a:schemeClr>
                </a:solidFill>
              </a:rPr>
              <a:t>olds-Work </a:t>
            </a:r>
            <a:r>
              <a:rPr lang="en-AU" sz="3200" dirty="0">
                <a:solidFill>
                  <a:schemeClr val="accent2">
                    <a:lumMod val="50000"/>
                  </a:schemeClr>
                </a:solidFill>
              </a:rPr>
              <a:t>Exploration</a:t>
            </a:r>
          </a:p>
          <a:p>
            <a:pPr marL="591467" lvl="1" indent="-339481"/>
            <a:endParaRPr lang="en-AU" sz="36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591467" lvl="1" indent="-339481"/>
            <a:endParaRPr lang="en-US" sz="3527" dirty="0">
              <a:solidFill>
                <a:schemeClr val="accent2">
                  <a:lumMod val="50000"/>
                </a:schemeClr>
              </a:solidFill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591467" lvl="1" indent="-339481">
              <a:buNone/>
            </a:pPr>
            <a:endParaRPr lang="en-US" sz="3527" dirty="0">
              <a:solidFill>
                <a:schemeClr val="accent2">
                  <a:lumMod val="50000"/>
                </a:schemeClr>
              </a:solidFill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709371" y="7061120"/>
            <a:ext cx="1091953" cy="402483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25734" y="3695201"/>
            <a:ext cx="162063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AU" sz="3600" b="1" dirty="0" smtClean="0">
                <a:solidFill>
                  <a:schemeClr val="bg1"/>
                </a:solidFill>
              </a:rPr>
              <a:t>91 %</a:t>
            </a:r>
            <a:endParaRPr lang="en-AU" sz="3600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Swiss sce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5436" y="233767"/>
            <a:ext cx="2769827" cy="20857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25735" y="2994488"/>
            <a:ext cx="162063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AU" sz="3600" b="1" dirty="0" smtClean="0">
                <a:solidFill>
                  <a:schemeClr val="bg1"/>
                </a:solidFill>
              </a:rPr>
              <a:t>70 %</a:t>
            </a:r>
            <a:endParaRPr lang="en-A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5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113" y="444648"/>
            <a:ext cx="9224720" cy="1364273"/>
          </a:xfrm>
        </p:spPr>
        <p:txBody>
          <a:bodyPr/>
          <a:lstStyle/>
          <a:p>
            <a:r>
              <a:rPr lang="en-AU" dirty="0" smtClean="0"/>
              <a:t>The Swiss Approach </a:t>
            </a:r>
            <a:br>
              <a:rPr lang="en-AU" dirty="0" smtClean="0"/>
            </a:br>
            <a:r>
              <a:rPr lang="en-AU" sz="3600" dirty="0" smtClean="0"/>
              <a:t>to Soft Skills, Advocacy and Transition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4" y="2377440"/>
            <a:ext cx="11178302" cy="4431518"/>
          </a:xfrm>
        </p:spPr>
        <p:txBody>
          <a:bodyPr/>
          <a:lstStyle/>
          <a:p>
            <a:r>
              <a:rPr lang="en-AU" dirty="0" smtClean="0"/>
              <a:t>Apprenticeship Mentor</a:t>
            </a:r>
          </a:p>
          <a:p>
            <a:r>
              <a:rPr lang="en-AU" dirty="0" smtClean="0"/>
              <a:t>Customer focus</a:t>
            </a:r>
          </a:p>
          <a:p>
            <a:r>
              <a:rPr lang="en-AU" dirty="0" smtClean="0"/>
              <a:t>Project Management (off-line)</a:t>
            </a:r>
          </a:p>
          <a:p>
            <a:r>
              <a:rPr lang="en-AU" dirty="0" smtClean="0"/>
              <a:t>School Liaison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68865" y="7039072"/>
            <a:ext cx="2916079" cy="402483"/>
          </a:xfrm>
        </p:spPr>
        <p:txBody>
          <a:bodyPr/>
          <a:lstStyle/>
          <a:p>
            <a:r>
              <a:rPr lang="en-AU" dirty="0" smtClean="0"/>
              <a:t>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452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Connecting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7815" y="1909520"/>
            <a:ext cx="9224720" cy="46575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/>
              <a:t>			   </a:t>
            </a:r>
            <a:r>
              <a:rPr lang="en-AU" sz="4400" dirty="0" smtClean="0">
                <a:solidFill>
                  <a:srgbClr val="002060"/>
                </a:solidFill>
              </a:rPr>
              <a:t>Soft Skills</a:t>
            </a:r>
          </a:p>
          <a:p>
            <a:pPr marL="0" indent="0">
              <a:buNone/>
            </a:pPr>
            <a:r>
              <a:rPr lang="en-AU" sz="4400" dirty="0" smtClean="0"/>
              <a:t>				</a:t>
            </a:r>
          </a:p>
          <a:p>
            <a:pPr marL="0" indent="0">
              <a:buNone/>
            </a:pPr>
            <a:endParaRPr lang="en-AU" sz="4400" dirty="0"/>
          </a:p>
          <a:p>
            <a:pPr marL="0" indent="0">
              <a:buNone/>
            </a:pPr>
            <a:r>
              <a:rPr lang="en-AU" sz="4400" dirty="0" smtClean="0"/>
              <a:t>	</a:t>
            </a:r>
          </a:p>
          <a:p>
            <a:pPr marL="0" indent="0">
              <a:buNone/>
            </a:pPr>
            <a:r>
              <a:rPr lang="en-AU" sz="4400" dirty="0" smtClean="0"/>
              <a:t>		</a:t>
            </a:r>
            <a:r>
              <a:rPr lang="en-AU" sz="4400" dirty="0" smtClean="0">
                <a:solidFill>
                  <a:srgbClr val="002060"/>
                </a:solidFill>
              </a:rPr>
              <a:t>Advocacy	</a:t>
            </a:r>
            <a:r>
              <a:rPr lang="en-AU" sz="4400" dirty="0">
                <a:solidFill>
                  <a:srgbClr val="002060"/>
                </a:solidFill>
              </a:rPr>
              <a:t>Transition</a:t>
            </a:r>
          </a:p>
          <a:p>
            <a:pPr marL="0" indent="0">
              <a:buNone/>
            </a:pPr>
            <a:r>
              <a:rPr lang="en-AU" sz="4400" dirty="0" smtClean="0"/>
              <a:t>			</a:t>
            </a:r>
            <a:endParaRPr lang="en-AU" sz="4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05589" y="7039072"/>
            <a:ext cx="2916079" cy="402483"/>
          </a:xfrm>
        </p:spPr>
        <p:txBody>
          <a:bodyPr/>
          <a:lstStyle/>
          <a:p>
            <a:r>
              <a:rPr lang="en-AU" dirty="0" smtClean="0"/>
              <a:t>13</a:t>
            </a:r>
            <a:endParaRPr lang="en-AU" dirty="0"/>
          </a:p>
        </p:txBody>
      </p:sp>
      <p:sp>
        <p:nvSpPr>
          <p:cNvPr id="13" name="Curved Left Arrow 12"/>
          <p:cNvSpPr/>
          <p:nvPr/>
        </p:nvSpPr>
        <p:spPr>
          <a:xfrm>
            <a:off x="6378536" y="1470361"/>
            <a:ext cx="4232750" cy="4760034"/>
          </a:xfrm>
          <a:prstGeom prst="curvedLeftArrow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21240000">
            <a:off x="2564613" y="1710006"/>
            <a:ext cx="4082439" cy="4833904"/>
          </a:xfrm>
          <a:prstGeom prst="curvedRightArrow">
            <a:avLst>
              <a:gd name="adj1" fmla="val 25000"/>
              <a:gd name="adj2" fmla="val 50000"/>
              <a:gd name="adj3" fmla="val 24433"/>
            </a:avLst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0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Career Search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Young person led</a:t>
            </a:r>
          </a:p>
          <a:p>
            <a:r>
              <a:rPr lang="en-AU" dirty="0" smtClean="0"/>
              <a:t>Challenges and destinations</a:t>
            </a:r>
          </a:p>
          <a:p>
            <a:r>
              <a:rPr lang="en-AU" dirty="0" smtClean="0"/>
              <a:t>Teachers facilitate</a:t>
            </a:r>
          </a:p>
          <a:p>
            <a:r>
              <a:rPr lang="en-AU" dirty="0" smtClean="0"/>
              <a:t>Providers/employers respond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 smtClean="0"/>
              <a:t>14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798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Peers for Career and Transition Support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Pairs and teams</a:t>
            </a:r>
          </a:p>
          <a:p>
            <a:r>
              <a:rPr lang="en-AU" dirty="0" smtClean="0"/>
              <a:t>Solidarity of peer group</a:t>
            </a:r>
          </a:p>
          <a:p>
            <a:r>
              <a:rPr lang="en-AU" dirty="0" smtClean="0"/>
              <a:t>Interdependence</a:t>
            </a:r>
          </a:p>
          <a:p>
            <a:r>
              <a:rPr lang="en-AU" dirty="0" smtClean="0"/>
              <a:t>A keyfund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 smtClean="0"/>
              <a:t>15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134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Peer Advocacy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Too difficult alone</a:t>
            </a:r>
          </a:p>
          <a:p>
            <a:r>
              <a:rPr lang="en-AU" dirty="0" smtClean="0"/>
              <a:t>Harness the power of peers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 smtClean="0"/>
              <a:t>16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39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At the Point of Leaving School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Career and Transition Team</a:t>
            </a:r>
          </a:p>
          <a:p>
            <a:r>
              <a:rPr lang="en-AU" dirty="0" smtClean="0"/>
              <a:t>See me/Hear me video</a:t>
            </a:r>
          </a:p>
          <a:p>
            <a:pPr marL="250825" indent="-250825"/>
            <a:r>
              <a:rPr lang="en-AU" dirty="0" smtClean="0"/>
              <a:t>2 way Expo – Teenagers and</a:t>
            </a:r>
            <a:br>
              <a:rPr lang="en-AU" dirty="0" smtClean="0"/>
            </a:br>
            <a:r>
              <a:rPr lang="en-AU" dirty="0" smtClean="0"/>
              <a:t> 		      Employers/Providers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41242"/>
            <a:ext cx="2916079" cy="402483"/>
          </a:xfrm>
        </p:spPr>
        <p:txBody>
          <a:bodyPr/>
          <a:lstStyle/>
          <a:p>
            <a:r>
              <a:rPr lang="en-AU" dirty="0" smtClean="0"/>
              <a:t>17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52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An International Perspective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113" y="2287142"/>
            <a:ext cx="9224720" cy="43170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dirty="0" smtClean="0"/>
          </a:p>
          <a:p>
            <a:pPr marL="242888" indent="0">
              <a:buClr>
                <a:srgbClr val="002060"/>
              </a:buClr>
              <a:buSzPct val="150000"/>
              <a:buNone/>
            </a:pPr>
            <a:endParaRPr lang="en-AU" dirty="0"/>
          </a:p>
          <a:p>
            <a:pPr marL="242888" indent="0">
              <a:buClr>
                <a:srgbClr val="002060"/>
              </a:buClr>
              <a:buSzPct val="150000"/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02860" y="7039072"/>
            <a:ext cx="2916079" cy="402483"/>
          </a:xfrm>
        </p:spPr>
        <p:txBody>
          <a:bodyPr/>
          <a:lstStyle/>
          <a:p>
            <a:r>
              <a:rPr lang="en-AU" dirty="0" smtClean="0"/>
              <a:t>1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504" y="208522"/>
            <a:ext cx="4231530" cy="317364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220311" y="2445515"/>
            <a:ext cx="9224720" cy="4317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1986" indent="-251986" algn="l" defTabSz="1007943" rtl="0" eaLnBrk="1" latinLnBrk="0" hangingPunct="1">
              <a:spcBef>
                <a:spcPts val="1984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3200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  <a:lvl2pPr marL="503972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205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2pPr>
            <a:lvl3pPr marL="755957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3pPr>
            <a:lvl4pPr marL="1007943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4pPr>
            <a:lvl5pPr marL="1259929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5pPr>
            <a:lvl6pPr marL="1518914" indent="-251986" algn="l" defTabSz="1007943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67400" indent="-251986" algn="l" defTabSz="1007943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17637" indent="-251986" algn="l" defTabSz="1007943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67872" indent="-251986" algn="l" defTabSz="1007943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984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Soft Skills</a:t>
            </a:r>
          </a:p>
          <a:p>
            <a:r>
              <a:rPr lang="en-AU" dirty="0" smtClean="0"/>
              <a:t>Self Advocacy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and</a:t>
            </a:r>
          </a:p>
          <a:p>
            <a:r>
              <a:rPr lang="en-AU" dirty="0" smtClean="0"/>
              <a:t>Transitions</a:t>
            </a:r>
          </a:p>
        </p:txBody>
      </p:sp>
    </p:spTree>
    <p:extLst>
      <p:ext uri="{BB962C8B-B14F-4D97-AF65-F5344CB8AC3E}">
        <p14:creationId xmlns:p14="http://schemas.microsoft.com/office/powerpoint/2010/main" val="145158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“Our long tradition”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3183" y="2079786"/>
            <a:ext cx="8742928" cy="4317065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f</a:t>
            </a:r>
            <a:r>
              <a:rPr lang="en-AU" dirty="0" smtClean="0"/>
              <a:t>or</a:t>
            </a:r>
          </a:p>
          <a:p>
            <a:r>
              <a:rPr lang="en-AU" dirty="0" smtClean="0"/>
              <a:t>Democracy</a:t>
            </a:r>
          </a:p>
          <a:p>
            <a:r>
              <a:rPr lang="en-AU" dirty="0" smtClean="0"/>
              <a:t>Wellbeing / Identity</a:t>
            </a:r>
          </a:p>
          <a:p>
            <a:r>
              <a:rPr lang="en-AU" dirty="0" smtClean="0"/>
              <a:t>Positive Destinations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56111" y="7039072"/>
            <a:ext cx="2916079" cy="402483"/>
          </a:xfrm>
        </p:spPr>
        <p:txBody>
          <a:bodyPr/>
          <a:lstStyle/>
          <a:p>
            <a:r>
              <a:rPr lang="en-A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4017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en-AU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n-AU" dirty="0">
                <a:ea typeface="Microsoft Sans Serif" panose="020B0604020202020204" pitchFamily="34" charset="0"/>
              </a:rPr>
              <a:t/>
            </a:r>
            <a:br>
              <a:rPr lang="en-AU" dirty="0">
                <a:ea typeface="Microsoft Sans Serif" panose="020B0604020202020204" pitchFamily="34" charset="0"/>
              </a:rPr>
            </a:br>
            <a:r>
              <a:rPr lang="en-AU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Blockers</a:t>
            </a:r>
            <a:endParaRPr lang="en-AU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3182" y="2403825"/>
            <a:ext cx="8809431" cy="3950126"/>
          </a:xfrm>
        </p:spPr>
        <p:txBody>
          <a:bodyPr/>
          <a:lstStyle/>
          <a:p>
            <a:r>
              <a:rPr lang="en-AU" dirty="0" smtClean="0"/>
              <a:t>Risk Management</a:t>
            </a:r>
          </a:p>
          <a:p>
            <a:r>
              <a:rPr lang="en-AU" dirty="0" smtClean="0"/>
              <a:t>Excessive pressure on</a:t>
            </a:r>
            <a:br>
              <a:rPr lang="en-AU" dirty="0" smtClean="0"/>
            </a:br>
            <a:r>
              <a:rPr lang="en-AU" dirty="0" smtClean="0"/>
              <a:t>marks/destinations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22613" y="7039072"/>
            <a:ext cx="2916079" cy="402483"/>
          </a:xfrm>
        </p:spPr>
        <p:txBody>
          <a:bodyPr/>
          <a:lstStyle/>
          <a:p>
            <a:r>
              <a:rPr lang="en-AU" dirty="0" smtClean="0"/>
              <a:t>3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835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Schools can overcome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5" y="2802835"/>
            <a:ext cx="5227961" cy="3898144"/>
          </a:xfrm>
        </p:spPr>
        <p:txBody>
          <a:bodyPr/>
          <a:lstStyle/>
          <a:p>
            <a:r>
              <a:rPr lang="en-AU" dirty="0" smtClean="0"/>
              <a:t>Relationship skills			</a:t>
            </a:r>
          </a:p>
          <a:p>
            <a:r>
              <a:rPr lang="en-AU" dirty="0" smtClean="0"/>
              <a:t>Me and the group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 smtClean="0"/>
              <a:t>4</a:t>
            </a:r>
            <a:endParaRPr lang="en-AU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480175" y="2666782"/>
            <a:ext cx="5227961" cy="3898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1986" indent="-251986" algn="l" defTabSz="1007943" rtl="0" eaLnBrk="1" latinLnBrk="0" hangingPunct="1">
              <a:spcBef>
                <a:spcPts val="1984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3200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  <a:lvl2pPr marL="503972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205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2pPr>
            <a:lvl3pPr marL="755957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3pPr>
            <a:lvl4pPr marL="1007943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4pPr>
            <a:lvl5pPr marL="1259929" indent="-251986" algn="l" defTabSz="1007943" rtl="0" eaLnBrk="1" latinLnBrk="0" hangingPunct="1">
              <a:spcBef>
                <a:spcPts val="661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984" kern="1200" baseline="0">
                <a:solidFill>
                  <a:schemeClr val="tx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5pPr>
            <a:lvl6pPr marL="1518914" indent="-251986" algn="l" defTabSz="1007943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67400" indent="-251986" algn="l" defTabSz="1007943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17637" indent="-251986" algn="l" defTabSz="1007943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984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67872" indent="-251986" algn="l" defTabSz="1007943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984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Enterprise factor</a:t>
            </a:r>
          </a:p>
          <a:p>
            <a:r>
              <a:rPr lang="en-AU" dirty="0" smtClean="0"/>
              <a:t>Optimistic mindset</a:t>
            </a:r>
          </a:p>
          <a:p>
            <a:r>
              <a:rPr lang="en-AU" dirty="0" smtClean="0"/>
              <a:t>Critical thinking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8438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947650"/>
            <a:ext cx="9224720" cy="1320253"/>
          </a:xfrm>
        </p:spPr>
        <p:txBody>
          <a:bodyPr/>
          <a:lstStyle/>
          <a:p>
            <a:r>
              <a:rPr lang="en-AU" sz="4000" dirty="0" smtClean="0"/>
              <a:t>Transition – is really about moving</a:t>
            </a:r>
            <a:br>
              <a:rPr lang="en-AU" sz="4000" dirty="0" smtClean="0"/>
            </a:br>
            <a:r>
              <a:rPr lang="en-AU" sz="4000" dirty="0" smtClean="0"/>
              <a:t> 				from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AU" sz="4000" dirty="0" smtClean="0"/>
              <a:t>Dependent child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AU" sz="4000" dirty="0" smtClean="0"/>
              <a:t>	to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AU" sz="4000" dirty="0" smtClean="0"/>
              <a:t>Interdependent adult</a:t>
            </a:r>
          </a:p>
          <a:p>
            <a:pPr marL="0" indent="0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 smtClean="0"/>
              <a:t>“Fulfilment”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 smtClean="0"/>
              <a:t>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112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17" y="809174"/>
            <a:ext cx="9224720" cy="969750"/>
          </a:xfrm>
        </p:spPr>
        <p:txBody>
          <a:bodyPr/>
          <a:lstStyle/>
          <a:p>
            <a:r>
              <a:rPr lang="en-AU" dirty="0" smtClean="0"/>
              <a:t>Skills / Advocacy and Transition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17" y="2094808"/>
            <a:ext cx="9224720" cy="465815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“Some interesting programs”</a:t>
            </a:r>
          </a:p>
          <a:p>
            <a:pPr marL="0" indent="0">
              <a:buNone/>
            </a:pPr>
            <a:endParaRPr lang="en-AU" dirty="0"/>
          </a:p>
          <a:p>
            <a:r>
              <a:rPr lang="en-AU" dirty="0" smtClean="0"/>
              <a:t>Career Captains</a:t>
            </a:r>
          </a:p>
          <a:p>
            <a:r>
              <a:rPr lang="en-AU" dirty="0" smtClean="0"/>
              <a:t>Career inspector</a:t>
            </a:r>
          </a:p>
          <a:p>
            <a:r>
              <a:rPr lang="en-AU" dirty="0" smtClean="0"/>
              <a:t>Futures dimension in VET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37222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159" y="461981"/>
            <a:ext cx="9728435" cy="1259946"/>
          </a:xfrm>
        </p:spPr>
        <p:txBody>
          <a:bodyPr>
            <a:normAutofit/>
          </a:bodyPr>
          <a:lstStyle/>
          <a:p>
            <a:r>
              <a:rPr lang="en-AU" sz="3700" dirty="0" smtClean="0"/>
              <a:t>The Value of a Career and Transition Team</a:t>
            </a:r>
            <a:endParaRPr lang="en-AU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whole school approach</a:t>
            </a:r>
          </a:p>
          <a:p>
            <a:r>
              <a:rPr lang="en-AU" dirty="0" smtClean="0"/>
              <a:t>No lone rangers</a:t>
            </a:r>
          </a:p>
          <a:p>
            <a:r>
              <a:rPr lang="en-AU" dirty="0" smtClean="0"/>
              <a:t>Subject leaders involved</a:t>
            </a:r>
          </a:p>
          <a:p>
            <a:r>
              <a:rPr lang="en-AU" dirty="0" smtClean="0"/>
              <a:t>SLT chairs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22030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113" y="223441"/>
            <a:ext cx="9224720" cy="1406575"/>
          </a:xfrm>
        </p:spPr>
        <p:txBody>
          <a:bodyPr/>
          <a:lstStyle/>
          <a:p>
            <a:r>
              <a:rPr lang="en-AU" dirty="0" smtClean="0"/>
              <a:t>Strong Partnerships   </a:t>
            </a:r>
            <a:r>
              <a:rPr lang="en-AU" sz="2551" dirty="0" smtClean="0"/>
              <a:t>(OECD Skills Strategy)</a:t>
            </a:r>
            <a:endParaRPr lang="en-AU" sz="255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Enable students to</a:t>
            </a:r>
          </a:p>
          <a:p>
            <a:r>
              <a:rPr lang="en-AU" dirty="0" smtClean="0"/>
              <a:t>Review learning with employers and providers</a:t>
            </a:r>
          </a:p>
          <a:p>
            <a:r>
              <a:rPr lang="en-AU" dirty="0" smtClean="0"/>
              <a:t>Develop an incremental approach to work preparation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72737" y="7039072"/>
            <a:ext cx="2916079" cy="402483"/>
          </a:xfrm>
        </p:spPr>
        <p:txBody>
          <a:bodyPr/>
          <a:lstStyle/>
          <a:p>
            <a:r>
              <a:rPr lang="en-AU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2366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NZ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224</Words>
  <Application>Microsoft Macintosh PowerPoint</Application>
  <PresentationFormat>Custom</PresentationFormat>
  <Paragraphs>110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ThemeNZ</vt:lpstr>
      <vt:lpstr>  ‘Unlocking the Potential’ </vt:lpstr>
      <vt:lpstr>An International Perspective</vt:lpstr>
      <vt:lpstr>“Our long tradition”</vt:lpstr>
      <vt:lpstr>  Blockers</vt:lpstr>
      <vt:lpstr>Schools can overcome</vt:lpstr>
      <vt:lpstr>Transition – is really about moving      from</vt:lpstr>
      <vt:lpstr>Skills / Advocacy and Transition</vt:lpstr>
      <vt:lpstr>The Value of a Career and Transition Team</vt:lpstr>
      <vt:lpstr>Strong Partnerships   (OECD Skills Strategy)</vt:lpstr>
      <vt:lpstr>The Incremental Approach</vt:lpstr>
      <vt:lpstr>PowerPoint Presentation</vt:lpstr>
      <vt:lpstr>Switzerland</vt:lpstr>
      <vt:lpstr>The Swiss Approach  to Soft Skills, Advocacy and Transition</vt:lpstr>
      <vt:lpstr>Connecting</vt:lpstr>
      <vt:lpstr>Career Search</vt:lpstr>
      <vt:lpstr>Peers for Career and Transition Support</vt:lpstr>
      <vt:lpstr>Peer Advocacy</vt:lpstr>
      <vt:lpstr>At the Point of Leaving School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Turner</dc:creator>
  <cp:lastModifiedBy>Hanna Kemp</cp:lastModifiedBy>
  <cp:revision>79</cp:revision>
  <cp:lastPrinted>2016-07-26T03:38:04Z</cp:lastPrinted>
  <dcterms:created xsi:type="dcterms:W3CDTF">2016-07-26T01:34:51Z</dcterms:created>
  <dcterms:modified xsi:type="dcterms:W3CDTF">2016-09-22T04:42:20Z</dcterms:modified>
</cp:coreProperties>
</file>